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6858000" cx="9144000"/>
  <p:notesSz cx="6858000" cy="9144000"/>
  <p:embeddedFontLst>
    <p:embeddedFont>
      <p:font typeface="PT Sans Narrow"/>
      <p:regular r:id="rId28"/>
      <p:bold r:id="rId29"/>
    </p:embeddedFont>
    <p:embeddedFont>
      <p:font typeface="Open Sans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TSansNarrow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TSansNarrow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penSans-bold.fntdata"/><Relationship Id="rId30" Type="http://schemas.openxmlformats.org/officeDocument/2006/relationships/font" Target="fonts/OpenSans-regular.fntdata"/><Relationship Id="rId11" Type="http://schemas.openxmlformats.org/officeDocument/2006/relationships/slide" Target="slides/slide6.xml"/><Relationship Id="rId33" Type="http://schemas.openxmlformats.org/officeDocument/2006/relationships/font" Target="fonts/OpenSans-boldItalic.fntdata"/><Relationship Id="rId10" Type="http://schemas.openxmlformats.org/officeDocument/2006/relationships/slide" Target="slides/slide5.xml"/><Relationship Id="rId32" Type="http://schemas.openxmlformats.org/officeDocument/2006/relationships/font" Target="fonts/OpenSans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9fb0af3f0_0_18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9fb0af3f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9fb0af3f0_0_198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9fb0af3f0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b0b3be90c_0_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b0b3be90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aa62d4cd2_63_6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aa62d4cd2_6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9fb0af3f0_0_17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9fb0af3f0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fb0af3f0_0_158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fb0af3f0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fb0af3f0_0_6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fb0af3f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36f75c3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2" name="Google Shape;242;g3936f75c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36f75c35_0_12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36f75c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39fb0af3f0_0_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39fb0af3f0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998794743_21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99879474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998794743_21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998794743_2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" name="Google Shape;271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2dfa4ce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312dfa4c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4c7baeb60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4c7baeb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4c7baeb60_0_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4c7baeb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4c7baeb6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4c7bae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4c7baeb60_0_1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4c7baeb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9219a8c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" name="Google Shape;162;g39219a8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9dd8f193b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9dd8f1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3" y="4211001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3" y="1362665"/>
            <a:ext cx="7136667" cy="203193"/>
            <a:chOff x="1346427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7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7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0" y="5292000"/>
            <a:ext cx="7136667" cy="203193"/>
            <a:chOff x="1346434" y="3969087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4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4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311700" y="1739800"/>
            <a:ext cx="8520599" cy="20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599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3429200"/>
            <a:ext cx="9144000" cy="3428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599" cy="545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199" cy="223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2"/>
            <a:ext cx="4045199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6"/>
            <a:ext cx="5998800" cy="79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7.png"/><Relationship Id="rId7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github.com/junyanz/pytorch-CycleGAN-and-pix2pix" TargetMode="External"/><Relationship Id="rId4" Type="http://schemas.openxmlformats.org/officeDocument/2006/relationships/hyperlink" Target="https://github.com/xhujoy/CycleGAN-tensorflow" TargetMode="External"/><Relationship Id="rId9" Type="http://schemas.openxmlformats.org/officeDocument/2006/relationships/hyperlink" Target="http://mmlab.ie.cuhk.edu.hk/projects/CelebA.html" TargetMode="External"/><Relationship Id="rId5" Type="http://schemas.openxmlformats.org/officeDocument/2006/relationships/hyperlink" Target="https://github.com/yunjey/StarGAN" TargetMode="External"/><Relationship Id="rId6" Type="http://schemas.openxmlformats.org/officeDocument/2006/relationships/hyperlink" Target="https://github.com/goldkim92/StarGAN-tensorflow" TargetMode="External"/><Relationship Id="rId7" Type="http://schemas.openxmlformats.org/officeDocument/2006/relationships/hyperlink" Target="https://github.com/mingyuliutw/UNIT" TargetMode="External"/><Relationship Id="rId8" Type="http://schemas.openxmlformats.org/officeDocument/2006/relationships/hyperlink" Target="https://github.com/taki0112/UNIT-Tensorflo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7.jpg"/><Relationship Id="rId5" Type="http://schemas.openxmlformats.org/officeDocument/2006/relationships/image" Target="../media/image9.jpg"/><Relationship Id="rId6" Type="http://schemas.openxmlformats.org/officeDocument/2006/relationships/image" Target="../media/image16.png"/><Relationship Id="rId7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4150" y="21070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</a:t>
            </a:r>
            <a:r>
              <a:rPr lang="zh-TW"/>
              <a:t>LDS</a:t>
            </a: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b="1" i="0" lang="zh-TW" sz="5400" u="none" cap="none" strike="noStrike">
                <a:solidFill>
                  <a:srgbClr val="66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HW</a:t>
            </a:r>
            <a:r>
              <a:rPr lang="zh-TW">
                <a:solidFill>
                  <a:srgbClr val="660000"/>
                </a:solidFill>
              </a:rPr>
              <a:t>3-3</a:t>
            </a:r>
            <a:endParaRPr b="1" i="0" sz="5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TAs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zh-TW">
                <a:solidFill>
                  <a:srgbClr val="0C343D"/>
                </a:solidFill>
              </a:rPr>
              <a:t>ntu.mldsta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@gmail.com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Cycle GAN Result</a:t>
            </a:r>
            <a:endParaRPr/>
          </a:p>
        </p:txBody>
      </p:sp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000" y="2477787"/>
            <a:ext cx="2009325" cy="19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0475" y="511925"/>
            <a:ext cx="1479150" cy="14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30475" y="2092775"/>
            <a:ext cx="1479150" cy="14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0475" y="3673626"/>
            <a:ext cx="1479150" cy="147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9375" y="5354174"/>
            <a:ext cx="1301350" cy="1301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/>
          <p:nvPr/>
        </p:nvSpPr>
        <p:spPr>
          <a:xfrm>
            <a:off x="6483425" y="958250"/>
            <a:ext cx="17475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浮世繪教授</a:t>
            </a:r>
            <a:endParaRPr sz="2400"/>
          </a:p>
        </p:txBody>
      </p:sp>
      <p:sp>
        <p:nvSpPr>
          <p:cNvPr id="190" name="Google Shape;190;p34"/>
          <p:cNvSpPr txBox="1"/>
          <p:nvPr/>
        </p:nvSpPr>
        <p:spPr>
          <a:xfrm>
            <a:off x="6617675" y="2539100"/>
            <a:ext cx="1479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莫內</a:t>
            </a:r>
            <a:r>
              <a:rPr lang="zh-TW" sz="2400"/>
              <a:t>教授</a:t>
            </a:r>
            <a:endParaRPr sz="2400"/>
          </a:p>
        </p:txBody>
      </p:sp>
      <p:sp>
        <p:nvSpPr>
          <p:cNvPr id="191" name="Google Shape;191;p34"/>
          <p:cNvSpPr txBox="1"/>
          <p:nvPr/>
        </p:nvSpPr>
        <p:spPr>
          <a:xfrm>
            <a:off x="6617675" y="4119950"/>
            <a:ext cx="1479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梵谷</a:t>
            </a:r>
            <a:r>
              <a:rPr lang="zh-TW" sz="2400"/>
              <a:t>教授</a:t>
            </a:r>
            <a:endParaRPr sz="2400"/>
          </a:p>
        </p:txBody>
      </p:sp>
      <p:sp>
        <p:nvSpPr>
          <p:cNvPr id="192" name="Google Shape;192;p34"/>
          <p:cNvSpPr txBox="1"/>
          <p:nvPr/>
        </p:nvSpPr>
        <p:spPr>
          <a:xfrm>
            <a:off x="6617675" y="5570475"/>
            <a:ext cx="14790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/>
              <a:t>動漫</a:t>
            </a:r>
            <a:r>
              <a:rPr lang="zh-TW" sz="2400"/>
              <a:t>教授</a:t>
            </a:r>
            <a:endParaRPr sz="2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Cycle GAN Result - zebra2horse</a:t>
            </a:r>
            <a:endParaRPr/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2094188"/>
            <a:ext cx="3571875" cy="319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888" y="2470429"/>
            <a:ext cx="2438400" cy="2438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35"/>
          <p:cNvCxnSpPr/>
          <p:nvPr/>
        </p:nvCxnSpPr>
        <p:spPr>
          <a:xfrm>
            <a:off x="4338050" y="3844275"/>
            <a:ext cx="16380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1" name="Google Shape;2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4763" y="1559537"/>
            <a:ext cx="5680282" cy="426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UNIT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1200" y="1536573"/>
            <a:ext cx="4809476" cy="4039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625" y="3534823"/>
            <a:ext cx="1407450" cy="1332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0675" y="3641570"/>
            <a:ext cx="1407450" cy="1333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49075" y="4777374"/>
            <a:ext cx="1281947" cy="133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07075" y="5047382"/>
            <a:ext cx="1281950" cy="1154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UNIT Result</a:t>
            </a:r>
            <a:endParaRPr/>
          </a:p>
        </p:txBody>
      </p:sp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2800" y="1396525"/>
            <a:ext cx="3353175" cy="251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2800" y="4097726"/>
            <a:ext cx="3353175" cy="25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7"/>
          <p:cNvSpPr txBox="1"/>
          <p:nvPr/>
        </p:nvSpPr>
        <p:spPr>
          <a:xfrm>
            <a:off x="1008050" y="2352467"/>
            <a:ext cx="2322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Anime2Real</a:t>
            </a:r>
            <a:endParaRPr sz="3000"/>
          </a:p>
        </p:txBody>
      </p:sp>
      <p:sp>
        <p:nvSpPr>
          <p:cNvPr id="220" name="Google Shape;220;p37"/>
          <p:cNvSpPr txBox="1"/>
          <p:nvPr/>
        </p:nvSpPr>
        <p:spPr>
          <a:xfrm>
            <a:off x="1008050" y="5053654"/>
            <a:ext cx="2322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/>
              <a:t>Real</a:t>
            </a:r>
            <a:r>
              <a:rPr lang="zh-TW" sz="3000"/>
              <a:t>2Anime</a:t>
            </a:r>
            <a:endParaRPr sz="3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StarGAN</a:t>
            </a:r>
            <a:endParaRPr/>
          </a:p>
        </p:txBody>
      </p:sp>
      <p:pic>
        <p:nvPicPr>
          <p:cNvPr id="226" name="Google Shape;22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08389"/>
            <a:ext cx="9144002" cy="4241222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8"/>
          <p:cNvSpPr txBox="1"/>
          <p:nvPr/>
        </p:nvSpPr>
        <p:spPr>
          <a:xfrm>
            <a:off x="162900" y="554960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 </a:t>
            </a:r>
            <a:r>
              <a:rPr lang="zh-TW"/>
              <a:t>https://arxiv.org/pdf/1711.09020.pdf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097" y="673498"/>
            <a:ext cx="7131906" cy="5511018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9"/>
          <p:cNvSpPr txBox="1"/>
          <p:nvPr/>
        </p:nvSpPr>
        <p:spPr>
          <a:xfrm>
            <a:off x="2536568" y="5617771"/>
            <a:ext cx="19899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圖片生成：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吳元魁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Arial"/>
                <a:ea typeface="Arial"/>
                <a:cs typeface="Arial"/>
                <a:sym typeface="Arial"/>
              </a:rPr>
              <a:t>Photo: Hung-Yi Lee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Some Reference</a:t>
            </a:r>
            <a:endParaRPr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CycleG</a:t>
            </a:r>
            <a:r>
              <a:rPr lang="zh-TW" sz="2400"/>
              <a:t>AN: </a:t>
            </a:r>
            <a:r>
              <a:rPr lang="zh-TW" sz="2400" u="sng">
                <a:solidFill>
                  <a:schemeClr val="hlink"/>
                </a:solidFill>
                <a:hlinkClick r:id="rId3"/>
              </a:rPr>
              <a:t>PyTorch</a:t>
            </a:r>
            <a:r>
              <a:rPr lang="zh-TW" sz="2400"/>
              <a:t> (original), </a:t>
            </a:r>
            <a:r>
              <a:rPr lang="zh-TW" sz="2400" u="sng">
                <a:solidFill>
                  <a:schemeClr val="hlink"/>
                </a:solidFill>
                <a:hlinkClick r:id="rId4"/>
              </a:rPr>
              <a:t>Tensorflow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StarGAN: </a:t>
            </a:r>
            <a:r>
              <a:rPr lang="zh-TW" sz="2400" u="sng">
                <a:solidFill>
                  <a:schemeClr val="hlink"/>
                </a:solidFill>
                <a:hlinkClick r:id="rId5"/>
              </a:rPr>
              <a:t>PyTorch</a:t>
            </a:r>
            <a:r>
              <a:rPr lang="zh-TW" sz="2400"/>
              <a:t> (original), </a:t>
            </a:r>
            <a:r>
              <a:rPr lang="zh-TW" sz="2400" u="sng">
                <a:solidFill>
                  <a:schemeClr val="hlink"/>
                </a:solidFill>
                <a:hlinkClick r:id="rId6"/>
              </a:rPr>
              <a:t>Tensorflow</a:t>
            </a:r>
            <a:r>
              <a:rPr lang="zh-TW" sz="2400"/>
              <a:t>   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UNIT: </a:t>
            </a:r>
            <a:r>
              <a:rPr lang="zh-TW" sz="2400" u="sng">
                <a:solidFill>
                  <a:schemeClr val="hlink"/>
                </a:solidFill>
                <a:hlinkClick r:id="rId7"/>
              </a:rPr>
              <a:t>PyTorch</a:t>
            </a:r>
            <a:r>
              <a:rPr lang="zh-TW" sz="2400"/>
              <a:t> (original), </a:t>
            </a:r>
            <a:r>
              <a:rPr lang="zh-TW" sz="2400" u="sng">
                <a:solidFill>
                  <a:schemeClr val="hlink"/>
                </a:solidFill>
                <a:hlinkClick r:id="rId8"/>
              </a:rPr>
              <a:t>Tensorflow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Dataset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 u="sng">
                <a:solidFill>
                  <a:schemeClr val="hlink"/>
                </a:solidFill>
                <a:hlinkClick r:id="rId9"/>
              </a:rPr>
              <a:t>CelebA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Other Model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DiscoGAN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DualGAN</a:t>
            </a:r>
            <a:endParaRPr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Submission &amp; Grading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 </a:t>
            </a:r>
            <a:r>
              <a:rPr lang="zh-TW"/>
              <a:t>Grading Policy:</a:t>
            </a:r>
            <a:endParaRPr/>
          </a:p>
        </p:txBody>
      </p:sp>
      <p:sp>
        <p:nvSpPr>
          <p:cNvPr id="250" name="Google Shape;250;p42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HW3-1 Code (image generation) 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HW3-2 Code (text-to-image generation):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Report : 15% (+2%)</a:t>
            </a:r>
            <a:endParaRPr sz="2400"/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b="1" lang="zh-TW" sz="2400">
                <a:solidFill>
                  <a:srgbClr val="FF0000"/>
                </a:solidFill>
              </a:rPr>
              <a:t>HW3-3 </a:t>
            </a:r>
            <a:r>
              <a:rPr b="1" lang="zh-TW" sz="2400">
                <a:solidFill>
                  <a:srgbClr val="FF0000"/>
                </a:solidFill>
              </a:rPr>
              <a:t>(Bonus, style transfer)</a:t>
            </a:r>
            <a:r>
              <a:rPr b="1" lang="zh-TW" sz="2400">
                <a:solidFill>
                  <a:srgbClr val="FF0000"/>
                </a:solidFill>
              </a:rPr>
              <a:t>: </a:t>
            </a:r>
            <a:r>
              <a:rPr b="1" lang="zh-TW" sz="2400">
                <a:solidFill>
                  <a:srgbClr val="FF0000"/>
                </a:solidFill>
              </a:rPr>
              <a:t>2</a:t>
            </a:r>
            <a:r>
              <a:rPr b="1" lang="zh-TW" sz="2400">
                <a:solidFill>
                  <a:srgbClr val="FF0000"/>
                </a:solidFill>
              </a:rPr>
              <a:t>%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分工表：0.5%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 : 1%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上台分享前三名：1%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type="title"/>
          </p:nvPr>
        </p:nvSpPr>
        <p:spPr>
          <a:xfrm>
            <a:off x="311700" y="40181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 Report Questions</a:t>
            </a:r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311700" y="1058125"/>
            <a:ext cx="8520600" cy="55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Model Description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Experiment settings and observation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Experiment: changing parameter…, data augmentation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You can use wgan, wgan-gp, lsgan in this section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○"/>
            </a:pPr>
            <a:r>
              <a:rPr b="1" lang="zh-TW" sz="2400">
                <a:solidFill>
                  <a:srgbClr val="FF0000"/>
                </a:solidFill>
              </a:rPr>
              <a:t>Comparison between gan and wgan, wgan-gp, lsgan should move to the next section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Compare your model with WGAN, WGAN-GP, LSGAN (choose 1) </a:t>
            </a:r>
            <a:r>
              <a:rPr lang="zh-TW" sz="2400"/>
              <a:t>(</a:t>
            </a:r>
            <a:r>
              <a:rPr b="1" lang="zh-TW" sz="2400">
                <a:solidFill>
                  <a:srgbClr val="FF0000"/>
                </a:solidFill>
              </a:rPr>
              <a:t>Image Generation Only</a:t>
            </a:r>
            <a:r>
              <a:rPr lang="zh-TW" sz="2400"/>
              <a:t>)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tips for improvement (</a:t>
            </a:r>
            <a:r>
              <a:rPr b="1" lang="zh-TW" sz="2400">
                <a:solidFill>
                  <a:srgbClr val="FF0000"/>
                </a:solidFill>
              </a:rPr>
              <a:t>Image generation Only</a:t>
            </a:r>
            <a:r>
              <a:rPr lang="zh-TW" sz="2400"/>
              <a:t>)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Style Transfer (2%)</a:t>
            </a:r>
            <a:endParaRPr sz="2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Outline 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Timeline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Model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Result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Submission &amp; Rules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Q&amp;A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HW3-3 Report Grading</a:t>
            </a:r>
            <a:endParaRPr/>
          </a:p>
        </p:txBody>
      </p:sp>
      <p:sp>
        <p:nvSpPr>
          <p:cNvPr id="262" name="Google Shape;262;p4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Show your result (1%)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Two domain and transfer result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Analysis (1%)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Which model you use and your observation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 sz="2400">
                <a:solidFill>
                  <a:srgbClr val="FF0000"/>
                </a:solidFill>
              </a:rPr>
              <a:t>Any Dataset(Style) is allowed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 sz="2400">
                <a:solidFill>
                  <a:srgbClr val="FF0000"/>
                </a:solidFill>
              </a:rPr>
              <a:t>Any Model is allowed</a:t>
            </a:r>
            <a:endParaRPr sz="24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lang="zh-TW" sz="2400">
                <a:solidFill>
                  <a:srgbClr val="FF0000"/>
                </a:solidFill>
              </a:rPr>
              <a:t>Only inference is allowed</a:t>
            </a:r>
            <a:endParaRPr sz="24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311700" y="85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311700" y="8340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Deadline: 2018/06/08 GMT+8 24:00</a:t>
            </a:r>
            <a:endParaRPr b="1" strike="sngStrike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hw3/</a:t>
            </a:r>
            <a:r>
              <a:rPr b="1" lang="zh-TW">
                <a:solidFill>
                  <a:srgbClr val="000000"/>
                </a:solidFill>
              </a:rPr>
              <a:t> </a:t>
            </a:r>
            <a:r>
              <a:rPr lang="zh-TW"/>
              <a:t>should contain the following files: 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run_gan.sh  (hw3-1) 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run_cgan.sh (hw3-2)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</a:pPr>
            <a:r>
              <a:rPr b="1" lang="zh-TW" sz="1600" strike="sngStrike">
                <a:solidFill>
                  <a:srgbClr val="000000"/>
                </a:solidFill>
              </a:rPr>
              <a:t>extra_run.sh (hw3-3, bonus)</a:t>
            </a:r>
            <a:r>
              <a:rPr b="1" lang="zh-TW" sz="1600">
                <a:solidFill>
                  <a:srgbClr val="000000"/>
                </a:solidFill>
              </a:rPr>
              <a:t> (Move into report)</a:t>
            </a:r>
            <a:endParaRPr b="1" sz="1600">
              <a:solidFill>
                <a:srgbClr val="00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samples/, samples/gan_original.png, samples/cgan_original.png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report.pdf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zh-TW" sz="1600">
                <a:solidFill>
                  <a:srgbClr val="666666"/>
                </a:solidFill>
              </a:rPr>
              <a:t>pre-trained model, python code...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If some files are too big, upload to your cloud and download them when running your run.sh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○"/>
            </a:pPr>
            <a:r>
              <a:rPr b="1" lang="zh-TW" sz="1600">
                <a:solidFill>
                  <a:srgbClr val="FF0000"/>
                </a:solidFill>
              </a:rPr>
              <a:t>紅字表示必要，且名稱不得更改</a:t>
            </a:r>
            <a:r>
              <a:rPr b="1" lang="zh-TW" sz="1600">
                <a:solidFill>
                  <a:srgbClr val="000000"/>
                </a:solidFill>
              </a:rPr>
              <a:t>，其餘不限制</a:t>
            </a:r>
            <a:endParaRPr b="1" sz="1600"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 will run your scripts in the following order to generate images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600"/>
              <a:t>bash run_gan.sh (hw3-1)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bash run_cgan.sh </a:t>
            </a:r>
            <a:r>
              <a:rPr b="1" lang="zh-TW" sz="1600">
                <a:solidFill>
                  <a:srgbClr val="FF0000"/>
                </a:solidFill>
              </a:rPr>
              <a:t>&lt;testing_tags.txt&gt;</a:t>
            </a:r>
            <a:r>
              <a:rPr lang="zh-TW" sz="1600"/>
              <a:t> (hw3-2)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All scripts must output in </a:t>
            </a:r>
            <a:r>
              <a:rPr b="1" lang="zh-TW" sz="1600">
                <a:solidFill>
                  <a:srgbClr val="FF0000"/>
                </a:solidFill>
              </a:rPr>
              <a:t>10 minutes</a:t>
            </a:r>
            <a:r>
              <a:rPr lang="zh-TW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shell script</a:t>
            </a:r>
            <a:r>
              <a:rPr lang="zh-TW" sz="1600"/>
              <a:t>裡面請寫</a:t>
            </a:r>
            <a:r>
              <a:rPr b="1" lang="zh-TW" sz="1600">
                <a:solidFill>
                  <a:srgbClr val="FF0000"/>
                </a:solidFill>
              </a:rPr>
              <a:t>相對路徑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●"/>
            </a:pPr>
            <a:r>
              <a:rPr b="1" lang="zh-TW" sz="1600">
                <a:solidFill>
                  <a:srgbClr val="FF0000"/>
                </a:solidFill>
              </a:rPr>
              <a:t>遲交沒有分開計算</a:t>
            </a:r>
            <a:endParaRPr b="1" sz="1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6"/>
          <p:cNvSpPr txBox="1"/>
          <p:nvPr>
            <p:ph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7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Q&amp;A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74" name="Google Shape;274;p46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ntu.ml</a:t>
            </a:r>
            <a:r>
              <a:rPr lang="zh-TW" sz="2400">
                <a:solidFill>
                  <a:srgbClr val="0C343D"/>
                </a:solidFill>
              </a:rPr>
              <a:t>ds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ta@gmail.com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Timeline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Three Parts in HW3</a:t>
            </a:r>
            <a:endParaRPr/>
          </a:p>
        </p:txBody>
      </p:sp>
      <p:sp>
        <p:nvSpPr>
          <p:cNvPr id="141" name="Google Shape;141;p28"/>
          <p:cNvSpPr txBox="1"/>
          <p:nvPr>
            <p:ph idx="1" type="body"/>
          </p:nvPr>
        </p:nvSpPr>
        <p:spPr>
          <a:xfrm>
            <a:off x="311700" y="1688424"/>
            <a:ext cx="8520600" cy="5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(3-1) Image Generation</a:t>
            </a:r>
            <a:endParaRPr sz="20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(3-2) Text-to-Image Generation</a:t>
            </a:r>
            <a:endParaRPr sz="24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(3-3) </a:t>
            </a:r>
            <a:r>
              <a:rPr lang="zh-TW" sz="2400">
                <a:solidFill>
                  <a:srgbClr val="FF0000"/>
                </a:solidFill>
              </a:rPr>
              <a:t>Style Transfer (Bonus)</a:t>
            </a:r>
            <a:endParaRPr sz="2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Schedule</a:t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688424"/>
            <a:ext cx="8520600" cy="4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</a:t>
            </a:r>
            <a:r>
              <a:rPr lang="zh-TW" sz="2400"/>
              <a:t>/4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HW3-1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5/11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HW3-3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6/8: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All HW3 due (including HW3-1, HW3-2, HW3-3)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</a:pPr>
            <a:r>
              <a:rPr lang="zh-TW" sz="2400"/>
              <a:t>上台分享</a:t>
            </a:r>
            <a:endParaRPr sz="24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Task Descriptions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HW3-3: Style Transfer</a:t>
            </a:r>
            <a:endParaRPr sz="1400"/>
          </a:p>
        </p:txBody>
      </p:sp>
      <p:pic>
        <p:nvPicPr>
          <p:cNvPr id="158" name="Google Shape;15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88966"/>
            <a:ext cx="8839200" cy="41641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31"/>
          <p:cNvSpPr txBox="1"/>
          <p:nvPr/>
        </p:nvSpPr>
        <p:spPr>
          <a:xfrm>
            <a:off x="152400" y="6173700"/>
            <a:ext cx="3518700" cy="68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</a:t>
            </a:r>
            <a:r>
              <a:rPr lang="zh-TW"/>
              <a:t>https://arxiv.org/pdf/1703.10593.pdf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2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Model 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Cycle GAN</a:t>
            </a:r>
            <a:endParaRPr/>
          </a:p>
        </p:txBody>
      </p:sp>
      <p:pic>
        <p:nvPicPr>
          <p:cNvPr id="170" name="Google Shape;17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88975"/>
            <a:ext cx="9143999" cy="2790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550357"/>
            <a:ext cx="2073794" cy="2073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Google Shape;172;p33"/>
          <p:cNvCxnSpPr/>
          <p:nvPr/>
        </p:nvCxnSpPr>
        <p:spPr>
          <a:xfrm>
            <a:off x="570225" y="3951425"/>
            <a:ext cx="81600" cy="5214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3" name="Google Shape;173;p33"/>
          <p:cNvCxnSpPr/>
          <p:nvPr/>
        </p:nvCxnSpPr>
        <p:spPr>
          <a:xfrm>
            <a:off x="2324625" y="3951425"/>
            <a:ext cx="735300" cy="882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325" y="4834327"/>
            <a:ext cx="1638900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31225" y="5418837"/>
            <a:ext cx="1182575" cy="120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8488" y="5839207"/>
            <a:ext cx="1182575" cy="8892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/>
        </p:nvSpPr>
        <p:spPr>
          <a:xfrm>
            <a:off x="3668000" y="1536575"/>
            <a:ext cx="1430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Train X </a:t>
            </a:r>
            <a:r>
              <a:rPr lang="zh-TW" sz="1800"/>
              <a:t>t</a:t>
            </a:r>
            <a:r>
              <a:rPr lang="zh-TW" sz="1800"/>
              <a:t>o Y</a:t>
            </a:r>
            <a:endParaRPr sz="1800"/>
          </a:p>
        </p:txBody>
      </p:sp>
      <p:sp>
        <p:nvSpPr>
          <p:cNvPr id="178" name="Google Shape;178;p33"/>
          <p:cNvSpPr txBox="1"/>
          <p:nvPr/>
        </p:nvSpPr>
        <p:spPr>
          <a:xfrm>
            <a:off x="6834025" y="1536575"/>
            <a:ext cx="1430700" cy="52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Train Y to X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